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fd4df47d6b14193" /><Relationship Type="http://schemas.openxmlformats.org/officeDocument/2006/relationships/extended-properties" Target="/docProps/app.xml" Id="R5ea82aa534ce4c19" /><Relationship Type="http://schemas.openxmlformats.org/officeDocument/2006/relationships/officeDocument" Target="/ppt/presentation.xml" Id="R9632b7e6f77f4f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0c16efe3804303"/>
  </p:sldMasterIdLst>
  <p:notesMasterIdLst>
    <p:notesMasterId xmlns:r="http://schemas.openxmlformats.org/officeDocument/2006/relationships" r:id="R268c562c48c54531"/>
  </p:notesMasterIdLst>
  <p:sldIdLst>
    <p:sldId xmlns:r="http://schemas.openxmlformats.org/officeDocument/2006/relationships" id="256" r:id="R46b1e33433a24e9c"/>
    <p:sldId xmlns:r="http://schemas.openxmlformats.org/officeDocument/2006/relationships" id="257" r:id="R1ac35fd8d39647b5"/>
    <p:sldId xmlns:r="http://schemas.openxmlformats.org/officeDocument/2006/relationships" id="258" r:id="R020012c7d18747e5"/>
    <p:sldId xmlns:r="http://schemas.openxmlformats.org/officeDocument/2006/relationships" id="259" r:id="R72505bcf1412485d"/>
    <p:sldId xmlns:r="http://schemas.openxmlformats.org/officeDocument/2006/relationships" id="260" r:id="R9d4f1af7d6594445"/>
    <p:sldId xmlns:r="http://schemas.openxmlformats.org/officeDocument/2006/relationships" id="261" r:id="R626d26fec44d4fb9"/>
    <p:sldId xmlns:r="http://schemas.openxmlformats.org/officeDocument/2006/relationships" id="262" r:id="Rb0f838d97a324d4d"/>
    <p:sldId xmlns:r="http://schemas.openxmlformats.org/officeDocument/2006/relationships" id="263" r:id="Rd3532889e41441e9"/>
    <p:sldId xmlns:r="http://schemas.openxmlformats.org/officeDocument/2006/relationships" id="264" r:id="R1fe7d8674907436e"/>
    <p:sldId xmlns:r="http://schemas.openxmlformats.org/officeDocument/2006/relationships" id="265" r:id="R216b3fc83e2c47f5"/>
    <p:sldId xmlns:r="http://schemas.openxmlformats.org/officeDocument/2006/relationships" id="266" r:id="R1c2264c9f41e4293"/>
    <p:sldId xmlns:r="http://schemas.openxmlformats.org/officeDocument/2006/relationships" id="267" r:id="R377a220bfa57410b"/>
    <p:sldId xmlns:r="http://schemas.openxmlformats.org/officeDocument/2006/relationships" id="268" r:id="Rdcff0d45fcfb4ada"/>
  </p:sldIdLst>
  <p:sldSz cx="9144000" cy="51435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0a835aaa7de412b" /><Relationship Type="http://schemas.openxmlformats.org/officeDocument/2006/relationships/slideMaster" Target="/ppt/slideMasters/slideMaster1.xml" Id="R1a0c16efe3804303" /><Relationship Type="http://schemas.openxmlformats.org/officeDocument/2006/relationships/notesMaster" Target="/ppt/notesMasters/notesMaster1.xml" Id="R268c562c48c54531" /><Relationship Type="http://schemas.openxmlformats.org/officeDocument/2006/relationships/presProps" Target="/ppt/presProps.xml" Id="R59f3ba0553e8490a" /><Relationship Type="http://schemas.openxmlformats.org/officeDocument/2006/relationships/viewProps" Target="/ppt/viewProps.xml" Id="Ra9aced8718304a29" /><Relationship Type="http://schemas.openxmlformats.org/officeDocument/2006/relationships/tableStyles" Target="/ppt/tableStyles.xml" Id="R5c1058bd08c541d0" /><Relationship Type="http://schemas.openxmlformats.org/officeDocument/2006/relationships/slide" Target="/ppt/slides/slide1.xml" Id="R46b1e33433a24e9c" /><Relationship Type="http://schemas.openxmlformats.org/officeDocument/2006/relationships/slide" Target="/ppt/slides/slide2.xml" Id="R1ac35fd8d39647b5" /><Relationship Type="http://schemas.openxmlformats.org/officeDocument/2006/relationships/slide" Target="/ppt/slides/slide3.xml" Id="R020012c7d18747e5" /><Relationship Type="http://schemas.openxmlformats.org/officeDocument/2006/relationships/slide" Target="/ppt/slides/slide4.xml" Id="R72505bcf1412485d" /><Relationship Type="http://schemas.openxmlformats.org/officeDocument/2006/relationships/slide" Target="/ppt/slides/slide5.xml" Id="R9d4f1af7d6594445" /><Relationship Type="http://schemas.openxmlformats.org/officeDocument/2006/relationships/slide" Target="/ppt/slides/slide6.xml" Id="R626d26fec44d4fb9" /><Relationship Type="http://schemas.openxmlformats.org/officeDocument/2006/relationships/slide" Target="/ppt/slides/slide7.xml" Id="Rb0f838d97a324d4d" /><Relationship Type="http://schemas.openxmlformats.org/officeDocument/2006/relationships/slide" Target="/ppt/slides/slide8.xml" Id="Rd3532889e41441e9" /><Relationship Type="http://schemas.openxmlformats.org/officeDocument/2006/relationships/slide" Target="/ppt/slides/slide9.xml" Id="R1fe7d8674907436e" /><Relationship Type="http://schemas.openxmlformats.org/officeDocument/2006/relationships/slide" Target="/ppt/slides/slide10.xml" Id="R216b3fc83e2c47f5" /><Relationship Type="http://schemas.openxmlformats.org/officeDocument/2006/relationships/slide" Target="/ppt/slides/slide11.xml" Id="R1c2264c9f41e4293" /><Relationship Type="http://schemas.openxmlformats.org/officeDocument/2006/relationships/slide" Target="/ppt/slides/slide12.xml" Id="R377a220bfa57410b" /><Relationship Type="http://schemas.openxmlformats.org/officeDocument/2006/relationships/slide" Target="/ppt/slides/slide13.xml" Id="Rdcff0d45fcfb4ad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491b9a049a345b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9bb1170c3a742d4" /><Relationship Type="http://schemas.openxmlformats.org/officeDocument/2006/relationships/notesMaster" Target="/ppt/notesMasters/notesMaster1.xml" Id="R9ca2879334f943af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f6b3154131e42f9" /><Relationship Type="http://schemas.openxmlformats.org/officeDocument/2006/relationships/notesMaster" Target="/ppt/notesMasters/notesMaster1.xml" Id="R17b832cd3b5e422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ad02a006fa1491f" /><Relationship Type="http://schemas.openxmlformats.org/officeDocument/2006/relationships/notesMaster" Target="/ppt/notesMasters/notesMaster1.xml" Id="R0b37423f761340d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9e002eb9e5a47f9" /><Relationship Type="http://schemas.openxmlformats.org/officeDocument/2006/relationships/notesMaster" Target="/ppt/notesMasters/notesMaster1.xml" Id="Re8ada73831df424f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00ed9c9bb894466" /><Relationship Type="http://schemas.openxmlformats.org/officeDocument/2006/relationships/notesMaster" Target="/ppt/notesMasters/notesMaster1.xml" Id="R279b839a34ed4c3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febb3d32d864c00" /><Relationship Type="http://schemas.openxmlformats.org/officeDocument/2006/relationships/notesMaster" Target="/ppt/notesMasters/notesMaster1.xml" Id="R5204f7f97bd946a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dac553d2d384abc" /><Relationship Type="http://schemas.openxmlformats.org/officeDocument/2006/relationships/notesMaster" Target="/ppt/notesMasters/notesMaster1.xml" Id="R860410401424490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a5d71f2eb7b405e" /><Relationship Type="http://schemas.openxmlformats.org/officeDocument/2006/relationships/notesMaster" Target="/ppt/notesMasters/notesMaster1.xml" Id="R7c48cc767ffc423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15415a774d14feb" /><Relationship Type="http://schemas.openxmlformats.org/officeDocument/2006/relationships/notesMaster" Target="/ppt/notesMasters/notesMaster1.xml" Id="Rd332e3cff87e4ca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679231dac05474f" /><Relationship Type="http://schemas.openxmlformats.org/officeDocument/2006/relationships/notesMaster" Target="/ppt/notesMasters/notesMaster1.xml" Id="Rbb0ade33f78b432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18bd5ce22504180" /><Relationship Type="http://schemas.openxmlformats.org/officeDocument/2006/relationships/notesMaster" Target="/ppt/notesMasters/notesMaster1.xml" Id="R432e7068274d4db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fff70a734464515" /><Relationship Type="http://schemas.openxmlformats.org/officeDocument/2006/relationships/notesMaster" Target="/ppt/notesMasters/notesMaster1.xml" Id="Rc66f17d14f3f49a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d902d84d36646eb" /><Relationship Type="http://schemas.openxmlformats.org/officeDocument/2006/relationships/notesMaster" Target="/ppt/notesMasters/notesMaster1.xml" Id="R7e56dfbd875c494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Internal TinyStride Funding Strategy, August 2026. All figures are planning ranges and targets, not achieved outcomes.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Internal TinyStride Marketing Strategy, August 2026. Thresholds are operating targets for testing.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https://www.sbir.gov/apply (program phases, eligibility, and award ranges; accessed August 2026)</a:t>
            </a:r>
            <a:endParaRPr/>
          </a:p>
          <a:p xmlns:a="http://schemas.openxmlformats.org/drawingml/2006/main">
            <a:r>
              <a:t>- https://www.grants.gov/applicants/grant-applications/how-to-apply-for-grants (registration and application workflow; accessed August 2026)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2eb852bb6841b9" /></Relationships>
</file>

<file path=ppt/slideLayouts/slideLayout1.xml><?xml version="1.0" encoding="utf-8"?>
<p:sldLayout xmlns:p="http://schemas.openxmlformats.org/presentationml/2006/main" preserve="1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1914c68a55a48ba" /><Relationship Type="http://schemas.openxmlformats.org/officeDocument/2006/relationships/slideLayout" Target="/ppt/slideLayouts/slideLayout1.xml" Id="R6f2fecedf93e4e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2fecedf93e4e7d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7bccb1a3244f4" /><Relationship Type="http://schemas.openxmlformats.org/officeDocument/2006/relationships/notesSlide" Target="/ppt/notesSlides/notesSlide1.xml" Id="R829cbf901f3d454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ba31e481b408f" /><Relationship Type="http://schemas.openxmlformats.org/officeDocument/2006/relationships/notesSlide" Target="/ppt/notesSlides/notesSlide10.xml" Id="R2cff59e44b0d4a8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39e489caa478b" /><Relationship Type="http://schemas.openxmlformats.org/officeDocument/2006/relationships/notesSlide" Target="/ppt/notesSlides/notesSlide11.xml" Id="Ra4a76af40b2945e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c2f93537c4457" /><Relationship Type="http://schemas.openxmlformats.org/officeDocument/2006/relationships/notesSlide" Target="/ppt/notesSlides/notesSlide12.xml" Id="Rd5bd8d903a994985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80ad6a33444a9" /><Relationship Type="http://schemas.openxmlformats.org/officeDocument/2006/relationships/notesSlide" Target="/ppt/notesSlides/notesSlide13.xml" Id="R643972a45da54c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04b4f1f194962" /><Relationship Type="http://schemas.openxmlformats.org/officeDocument/2006/relationships/notesSlide" Target="/ppt/notesSlides/notesSlide2.xml" Id="Rdf28ddadde4945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fa8a87f8d43fc" /><Relationship Type="http://schemas.openxmlformats.org/officeDocument/2006/relationships/notesSlide" Target="/ppt/notesSlides/notesSlide3.xml" Id="R18ea9837cb6c4d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a32bfa3e74548" /><Relationship Type="http://schemas.openxmlformats.org/officeDocument/2006/relationships/notesSlide" Target="/ppt/notesSlides/notesSlide4.xml" Id="R01d0e3cf99384c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cb20b24df4713" /><Relationship Type="http://schemas.openxmlformats.org/officeDocument/2006/relationships/notesSlide" Target="/ppt/notesSlides/notesSlide5.xml" Id="R1c5bf9c9340140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2e36df0ea49c5" /><Relationship Type="http://schemas.openxmlformats.org/officeDocument/2006/relationships/notesSlide" Target="/ppt/notesSlides/notesSlide6.xml" Id="R64c556aaea0d49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946f6a8724a9f" /><Relationship Type="http://schemas.openxmlformats.org/officeDocument/2006/relationships/notesSlide" Target="/ppt/notesSlides/notesSlide7.xml" Id="R76a28b6af0b2436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13e1f89104dd6" /><Relationship Type="http://schemas.openxmlformats.org/officeDocument/2006/relationships/notesSlide" Target="/ppt/notesSlides/notesSlide8.xml" Id="R30743e8eae98460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b4633a31d4706" /><Relationship Type="http://schemas.openxmlformats.org/officeDocument/2006/relationships/notesSlide" Target="/ppt/notesSlides/notesSlide9.xml" Id="R5bc0952fc72349e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F172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BAA47FB-96A9-47BD-9798-1F94D1261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34440"/>
            <a:ext cx="7754112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740" b="1">
                <a:solidFill>
                  <a:srgbClr val="10B981"/>
                </a:solidFill>
                <a:latin typeface="Helvetica"/>
                <a:ea typeface="Helvetica"/>
                <a:cs typeface="Helvetica"/>
              </a:rPr>
              <a:t>TINYSTRIDE</a:t>
            </a:r>
            <a:endParaRPr sz="3740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C81DF3BF-2A76-4EE0-A85F-46FBF432A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83080"/>
            <a:ext cx="7754112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40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Master Strategy, Monetization &amp; 12-Month Launch Roadmap</a:t>
            </a:r>
            <a:endParaRPr sz="2040"/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8E22BE3-FC4C-431E-A41F-FDFCACA05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68880"/>
            <a:ext cx="7205472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2200"/>
              </a:lnSpc>
              <a:buNone/>
            </a:pPr>
            <a:r>
              <a:rPr sz="1190">
                <a:solidFill>
                  <a:srgbClr val="94A3B8"/>
                </a:solidFill>
                <a:latin typeface="Helvetica"/>
                <a:ea typeface="Helvetica"/>
                <a:cs typeface="Helvetica"/>
              </a:rPr>
              <a:t>A behavioral micro-habits platform combining Atomic Habits habit stacking, zero-distraction Simplify Mode, child-safe gamification, and consented caregiver oversight.</a:t>
            </a:r>
            <a:endParaRPr sz="119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F330A07-13A4-4D50-A2A9-6E8916E66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51960"/>
            <a:ext cx="7754112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6366F1"/>
                </a:solidFill>
                <a:latin typeface="Helvetica"/>
                <a:ea typeface="Helvetica"/>
                <a:cs typeface="Helvetica"/>
              </a:rPr>
              <a:t>CONFIDENTIAL • FOR LEADERSHIP &amp; INVESTOR REVIEW • 2026–2027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90703669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F172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A9D0918-42F1-4B64-B3A9-F6FE04B27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33272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90" b="1">
                <a:solidFill>
                  <a:srgbClr val="10B981"/>
                </a:solidFill>
              </a:rPr>
              <a:t>INVESTMENT &amp; IMPACT SUMMARY</a:t>
            </a:r>
            <a:endParaRPr sz="1190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881965CB-2FE0-4EAB-9CAA-C4E90BFFF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7160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210" b="1">
                <a:solidFill>
                  <a:srgbClr val="FFFFFF"/>
                </a:solidFill>
              </a:rPr>
              <a:t>TinyStride: Making Routines Obvious, Easy &amp; Joyful</a:t>
            </a:r>
            <a:endParaRPr sz="2210"/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DC52236-1CF0-4C2A-AC25-6F5A22C81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57400"/>
            <a:ext cx="7205472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2600"/>
              </a:lnSpc>
              <a:buNone/>
            </a:pPr>
            <a:r>
              <a:rPr sz="1105">
                <a:solidFill>
                  <a:srgbClr val="94A3B8"/>
                </a:solidFill>
              </a:rPr>
              <a:t>1. A friction-sensitive routine product with a clear daily-use promise.</a:t>
            </a:r>
            <a:endParaRPr sz="1105"/>
          </a:p>
          <a:p xmlns:a="http://schemas.openxmlformats.org/drawingml/2006/main">
            <a:pPr marL="0" indent="0">
              <a:lnSpc>
                <a:spcPts val="2600"/>
              </a:lnSpc>
              <a:buNone/>
            </a:pPr>
            <a:r>
              <a:rPr sz="1105">
                <a:solidFill>
                  <a:srgbClr val="94A3B8"/>
                </a:solidFill>
              </a:rPr>
              <a:t>2. A focused adult beachhead before caregiver and practitioner expansion.</a:t>
            </a:r>
            <a:endParaRPr sz="1105"/>
          </a:p>
          <a:p xmlns:a="http://schemas.openxmlformats.org/drawingml/2006/main">
            <a:pPr marL="0" indent="0">
              <a:lnSpc>
                <a:spcPts val="2600"/>
              </a:lnSpc>
              <a:buNone/>
            </a:pPr>
            <a:r>
              <a:rPr sz="1105">
                <a:solidFill>
                  <a:srgbClr val="94A3B8"/>
                </a:solidFill>
              </a:rPr>
              <a:t>3. Evidence-led economics: cohort retention, observed payback, and explicit assumptions.</a:t>
            </a:r>
            <a:endParaRPr sz="1105"/>
          </a:p>
          <a:p xmlns:a="http://schemas.openxmlformats.org/drawingml/2006/main">
            <a:pPr marL="0" indent="0">
              <a:lnSpc>
                <a:spcPts val="2600"/>
              </a:lnSpc>
              <a:buNone/>
            </a:pPr>
            <a:r>
              <a:rPr sz="1105">
                <a:solidFill>
                  <a:srgbClr val="94A3B8"/>
                </a:solidFill>
              </a:rPr>
              <a:t>4. Trust-first scaling with privacy, consent, and claims discipline.</a:t>
            </a:r>
            <a:endParaRPr sz="1105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4CB7D68-D39C-49C2-BB0C-07A791072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5196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6B6D4"/>
                </a:solidFill>
              </a:rPr>
              <a:t>Prepared for TinyStride Leadership • contact: founders@tinystride.app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3694807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F172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F4CE01D-0597-4D9F-8536-4E5B1B26F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1148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5" b="1">
                <a:solidFill>
                  <a:srgbClr val="06B6D4"/>
                </a:solidFill>
              </a:rPr>
              <a:t>FUNDING STRATEGY</a:t>
            </a:r>
            <a:endParaRPr sz="1105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ECB929EB-AE24-424C-BFFA-8128BC06A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68580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870" b="1">
                <a:solidFill>
                  <a:srgbClr val="FFFFFF"/>
                </a:solidFill>
              </a:rPr>
              <a:t>Fund the Proof, Then Scale</a:t>
            </a:r>
            <a:endParaRPr sz="1870"/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C266CD19-3807-4D23-B68C-EC43CB11D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234440"/>
            <a:ext cx="3840480" cy="3291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2700">
            <a:solidFill>
              <a:srgbClr val="334155"/>
            </a:solidFill>
            <a:prstDash val="solid"/>
          </a:ln>
        </p:spPr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2FBC0FD-CEAE-4992-9B6E-F3932BDA4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952" y="1444752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75" b="1">
                <a:solidFill>
                  <a:srgbClr val="10B981"/>
                </a:solidFill>
              </a:rPr>
              <a:t>Capital stages</a:t>
            </a:r>
            <a:endParaRPr sz="1275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4BB8377-7BD6-4C48-BB7D-41982473A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952" y="1856232"/>
            <a:ext cx="3429000" cy="2404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2600"/>
              </a:lnSpc>
              <a:buNone/>
            </a:pPr>
            <a:r>
              <a:rPr sz="1020">
                <a:solidFill>
                  <a:srgbClr val="FFFFFF"/>
                </a:solidFill>
              </a:rPr>
              <a:t>• Validation: $75k-$150k</a:t>
            </a:r>
            <a:endParaRPr sz="1020"/>
          </a:p>
          <a:p xmlns:a="http://schemas.openxmlformats.org/drawingml/2006/main">
            <a:pPr marL="0" indent="0">
              <a:lnSpc>
                <a:spcPts val="2600"/>
              </a:lnSpc>
              <a:buNone/>
            </a:pPr>
            <a:r>
              <a:rPr sz="1020">
                <a:solidFill>
                  <a:srgbClr val="FFFFFF"/>
                </a:solidFill>
              </a:rPr>
              <a:t>• Pre-seed: $500k-$900k</a:t>
            </a:r>
            <a:endParaRPr sz="1020"/>
          </a:p>
          <a:p xmlns:a="http://schemas.openxmlformats.org/drawingml/2006/main">
            <a:pPr marL="0" indent="0">
              <a:lnSpc>
                <a:spcPts val="2600"/>
              </a:lnSpc>
              <a:buNone/>
            </a:pPr>
            <a:r>
              <a:rPr sz="1020">
                <a:solidFill>
                  <a:srgbClr val="FFFFFF"/>
                </a:solidFill>
              </a:rPr>
              <a:t>• Seed: $1.5m-$3m</a:t>
            </a:r>
            <a:endParaRPr sz="1020"/>
          </a:p>
          <a:p xmlns:a="http://schemas.openxmlformats.org/drawingml/2006/main">
            <a:pPr marL="0" indent="0">
              <a:lnSpc>
                <a:spcPts val="2600"/>
              </a:lnSpc>
              <a:buNone/>
            </a:pPr>
            <a:r>
              <a:rPr sz="1020">
                <a:solidFill>
                  <a:srgbClr val="FFFFFF"/>
                </a:solidFill>
              </a:rPr>
              <a:t/>
            </a:r>
            <a:endParaRPr sz="1020"/>
          </a:p>
          <a:p xmlns:a="http://schemas.openxmlformats.org/drawingml/2006/main">
            <a:pPr marL="0" indent="0">
              <a:lnSpc>
                <a:spcPts val="2600"/>
              </a:lnSpc>
              <a:buNone/>
            </a:pPr>
            <a:r>
              <a:rPr sz="1020">
                <a:solidFill>
                  <a:srgbClr val="FFFFFF"/>
                </a:solidFill>
              </a:rPr>
              <a:t>Release capital against evidence—not calendar timing.</a:t>
            </a:r>
            <a:endParaRPr sz="102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D5BB58E3-DB1B-473D-9CE3-9239F0C53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3440" y="1234440"/>
            <a:ext cx="3913632" cy="3291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2700">
            <a:solidFill>
              <a:srgbClr val="334155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802B375-BA2E-40E2-B969-111AA9651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64608" y="1444752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75" b="1">
                <a:solidFill>
                  <a:srgbClr val="06B6D4"/>
                </a:solidFill>
              </a:rPr>
              <a:t>Milestone gates</a:t>
            </a:r>
            <a:endParaRPr sz="1275"/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30BF8AEC-AF7E-45C8-A736-D613EC91E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64608" y="1856232"/>
            <a:ext cx="3493008" cy="2404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020">
                <a:solidFill>
                  <a:srgbClr val="FFFFFF"/>
                </a:solidFill>
              </a:rPr>
              <a:t>• D14 retention ≥30% in target cohort</a:t>
            </a:r>
            <a:endParaRPr sz="1020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020">
                <a:solidFill>
                  <a:srgbClr val="FFFFFF"/>
                </a:solidFill>
              </a:rPr>
              <a:t>• First paid cohorts + 2 attributable channels</a:t>
            </a:r>
            <a:endParaRPr sz="1020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020">
                <a:solidFill>
                  <a:srgbClr val="FFFFFF"/>
                </a:solidFill>
              </a:rPr>
              <a:t>• Seed gate: $20k-$40k MRR</a:t>
            </a:r>
            <a:endParaRPr sz="1020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020">
                <a:solidFill>
                  <a:srgbClr val="FFFFFF"/>
                </a:solidFill>
              </a:rPr>
              <a:t>• Payback under 12 months + 3-5 pilots</a:t>
            </a:r>
            <a:endParaRPr sz="1020"/>
          </a:p>
        </p:txBody>
      </p:sp>
    </p:spTree>
    <p:extLst>
      <p:ext uri="{BB962C8B-B14F-4D97-AF65-F5344CB8AC3E}">
        <p14:creationId xmlns:p14="http://schemas.microsoft.com/office/powerpoint/2010/main" val="198644828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F172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C8B716F-7C9F-4331-8ED8-47114F483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1148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5" b="1">
                <a:solidFill>
                  <a:srgbClr val="06B6D4"/>
                </a:solidFill>
              </a:rPr>
              <a:t>MARKETING STRATEGY</a:t>
            </a:r>
            <a:endParaRPr sz="1105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152DB647-C5A9-4C15-B9E9-13D3CA3DE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68580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870" b="1">
                <a:solidFill>
                  <a:srgbClr val="FFFFFF"/>
                </a:solidFill>
              </a:rPr>
              <a:t>One Audience at a Time. One Weekly Scorecard.</a:t>
            </a:r>
            <a:endParaRPr sz="1870"/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693B3934-EDAB-4830-A2E3-34A086064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234440"/>
            <a:ext cx="3776472" cy="3291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2700">
            <a:solidFill>
              <a:srgbClr val="334155"/>
            </a:solidFill>
            <a:prstDash val="solid"/>
          </a:ln>
        </p:spPr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CA360CC-CD7F-4595-903C-5EEC5EE57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44752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60" b="1">
                <a:solidFill>
                  <a:srgbClr val="10B981"/>
                </a:solidFill>
              </a:rPr>
              <a:t>90-Day plan</a:t>
            </a:r>
            <a:endParaRPr sz="136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70ECBF5-1581-4EB9-A9C8-772FCC187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20240"/>
            <a:ext cx="3429000" cy="2404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Days 0-30: baseline + interviews</a:t>
            </a:r>
            <a:endParaRPr sz="1105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Days 31-60: test content + creators</a:t>
            </a:r>
            <a:endParaRPr sz="1105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Days 61-90: scale one winner</a:t>
            </a:r>
            <a:endParaRPr sz="1105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Build separate adult and caregiver landing pages</a:t>
            </a:r>
            <a:endParaRPr sz="1105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59D1958A-6BAB-42EF-B41F-2FD15A0AD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3440" y="1234440"/>
            <a:ext cx="3913632" cy="3291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2700">
            <a:solidFill>
              <a:srgbClr val="334155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E7F3385-1499-4A91-B2C6-4B57F757D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1444752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60" b="1">
                <a:solidFill>
                  <a:srgbClr val="06B6D4"/>
                </a:solidFill>
              </a:rPr>
              <a:t>Channels &amp; guardrails</a:t>
            </a:r>
            <a:endParaRPr sz="1360"/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9B971AD4-D304-4130-A110-51AA09E38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1920240"/>
            <a:ext cx="3429000" cy="2404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Owned content + 7-day challenge</a:t>
            </a:r>
            <a:endParaRPr sz="1105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6-10 trusted creator cohorts</a:t>
            </a:r>
            <a:endParaRPr sz="1105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Community contribution, not extraction</a:t>
            </a:r>
            <a:endParaRPr sz="1105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Pause after two weak cohorts</a:t>
            </a:r>
            <a:endParaRPr sz="1105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No clinical outcome claims</a:t>
            </a:r>
            <a:endParaRPr sz="1105"/>
          </a:p>
        </p:txBody>
      </p:sp>
    </p:spTree>
    <p:extLst>
      <p:ext uri="{BB962C8B-B14F-4D97-AF65-F5344CB8AC3E}">
        <p14:creationId xmlns:p14="http://schemas.microsoft.com/office/powerpoint/2010/main" val="56595158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F172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C8B716F-7C9F-4331-8ED8-47114F483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1148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5" b="1">
                <a:solidFill>
                  <a:srgbClr val="06B6D4"/>
                </a:solidFill>
              </a:rPr>
              <a:t>CAPITAL ACCESS PLAYBOOK</a:t>
            </a:r>
            <a:endParaRPr sz="1105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152DB647-C5A9-4C15-B9E9-13D3CA3DE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68580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870" b="1">
                <a:solidFill>
                  <a:srgbClr val="FFFFFF"/>
                </a:solidFill>
              </a:rPr>
              <a:t>Where to Find Money—and What Each Source Needs</a:t>
            </a:r>
            <a:endParaRPr sz="1870"/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693B3934-EDAB-4830-A2E3-34A086064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234440"/>
            <a:ext cx="3776472" cy="3291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2700">
            <a:solidFill>
              <a:srgbClr val="334155"/>
            </a:solidFill>
            <a:prstDash val="solid"/>
          </a:ln>
        </p:spPr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CA360CC-CD7F-4595-903C-5EEC5EE57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44752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60" b="1">
                <a:solidFill>
                  <a:srgbClr val="10B981"/>
                </a:solidFill>
              </a:rPr>
              <a:t>Non-dilutive &amp; pilots</a:t>
            </a:r>
            <a:endParaRPr sz="136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70ECBF5-1581-4EB9-A9C8-772FCC187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20240"/>
            <a:ext cx="3429000" cy="2404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SBIR/STTR for genuine R&amp;D</a:t>
            </a:r>
            <a:endParaRPr sz="1105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State and local startup programs</a:t>
            </a:r>
            <a:endParaRPr sz="1105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3-5 paid design partners</a:t>
            </a:r>
            <a:endParaRPr sz="1105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Target: proof, not scale</a:t>
            </a:r>
            <a:endParaRPr sz="1105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59D1958A-6BAB-42EF-B41F-2FD15A0AD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3440" y="1234440"/>
            <a:ext cx="3913632" cy="3291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2700">
            <a:solidFill>
              <a:srgbClr val="334155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E7F3385-1499-4A91-B2C6-4B57F757D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1444752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60" b="1">
                <a:solidFill>
                  <a:srgbClr val="06B6D4"/>
                </a:solidFill>
              </a:rPr>
              <a:t>Angels &amp; pre-seed</a:t>
            </a:r>
            <a:endParaRPr sz="1360"/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9B971AD4-D304-4130-A110-51AA09E38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1920240"/>
            <a:ext cx="3429000" cy="2404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40-60 aligned investors</a:t>
            </a:r>
            <a:endParaRPr sz="1105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Warm introductions first</a:t>
            </a:r>
            <a:endParaRPr sz="1105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$25k-$150k lead checks</a:t>
            </a:r>
            <a:endParaRPr sz="1105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$500k-$900k only after gates</a:t>
            </a:r>
            <a:endParaRPr sz="1105"/>
          </a:p>
        </p:txBody>
      </p:sp>
    </p:spTree>
    <p:extLst>
      <p:ext uri="{BB962C8B-B14F-4D97-AF65-F5344CB8AC3E}">
        <p14:creationId xmlns:p14="http://schemas.microsoft.com/office/powerpoint/2010/main" val="56595158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F172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70FB87E-3ABB-44A3-8E20-12AE6355E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1148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5" b="1">
                <a:solidFill>
                  <a:srgbClr val="06B6D4"/>
                </a:solidFill>
              </a:rPr>
              <a:t>THE PROBLEM</a:t>
            </a:r>
            <a:endParaRPr sz="1105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FC4AC73B-CD1D-4DA1-8A76-7A25BC298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68580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870" b="1">
                <a:solidFill>
                  <a:srgbClr val="FFFFFF"/>
                </a:solidFill>
              </a:rPr>
              <a:t>Bridging Clinical Rigidity and Overstimulating Habit Apps</a:t>
            </a:r>
            <a:endParaRPr sz="1870"/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89FCC1B8-8D4B-4C0E-B644-76DCBD923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234440"/>
            <a:ext cx="3776472" cy="3291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2700">
            <a:solidFill>
              <a:srgbClr val="334155"/>
            </a:solidFill>
            <a:prstDash val="solid"/>
          </a:ln>
        </p:spPr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05554F2-6558-47D9-A295-E75806C66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44752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60" b="1">
                <a:solidFill>
                  <a:srgbClr val="F87171"/>
                </a:solidFill>
              </a:rPr>
              <a:t>⚠️ Generic Habit Apps</a:t>
            </a:r>
            <a:endParaRPr sz="136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04AF985-C63E-4BD6-8327-CF70F332D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20240"/>
            <a:ext cx="3429000" cy="2404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Overwhelming visual clutter</a:t>
            </a:r>
            <a:endParaRPr sz="1105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Punitive streak freezes</a:t>
            </a:r>
            <a:endParaRPr sz="1105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Unsafe ads &amp; child IAPs</a:t>
            </a:r>
            <a:endParaRPr sz="1105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No caregiver oversight</a:t>
            </a:r>
            <a:endParaRPr sz="1105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High churn after 14 days</a:t>
            </a:r>
            <a:endParaRPr sz="1105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F29141D5-4438-471B-ABA3-BBE902857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3440" y="1234440"/>
            <a:ext cx="3913632" cy="3291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2700">
            <a:solidFill>
              <a:srgbClr val="334155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8D4731B-78FF-41BB-8AC8-F337AF994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1444752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60" b="1">
                <a:solidFill>
                  <a:srgbClr val="FBBF24"/>
                </a:solidFill>
              </a:rPr>
              <a:t>⚠️ Clinical ABA Software</a:t>
            </a:r>
            <a:endParaRPr sz="1360"/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625D9EB1-0C8D-41BD-A35F-682A476DF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1920240"/>
            <a:ext cx="3429000" cy="2404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Cold, complex data grids</a:t>
            </a:r>
            <a:endParaRPr sz="1105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Expensive ($150+/seat/mo)</a:t>
            </a:r>
            <a:endParaRPr sz="1105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Kids hate using it at home</a:t>
            </a:r>
            <a:endParaRPr sz="1105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Heavy administrative burden</a:t>
            </a:r>
            <a:endParaRPr sz="1105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Zero gamified intrinsic joy</a:t>
            </a:r>
            <a:endParaRPr sz="1105"/>
          </a:p>
        </p:txBody>
      </p:sp>
    </p:spTree>
    <p:extLst>
      <p:ext uri="{BB962C8B-B14F-4D97-AF65-F5344CB8AC3E}">
        <p14:creationId xmlns:p14="http://schemas.microsoft.com/office/powerpoint/2010/main" val="114374547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F172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7D812AB-0A5B-41F9-8459-0AC0B2F84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1148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5" b="1">
                <a:solidFill>
                  <a:srgbClr val="06B6D4"/>
                </a:solidFill>
              </a:rPr>
              <a:t>THE SOLUTION</a:t>
            </a:r>
            <a:endParaRPr sz="1105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8057BF9E-B9F6-47F4-8E95-FD9429886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68580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870" b="1">
                <a:solidFill>
                  <a:srgbClr val="FFFFFF"/>
                </a:solidFill>
              </a:rPr>
              <a:t>TinyStride: Making Daily Routines Joyful and Easy</a:t>
            </a:r>
            <a:endParaRPr sz="1870"/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2A4592FA-8FE3-4EF0-9ED1-20D2DF2E1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234440"/>
            <a:ext cx="8019288" cy="3291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1B4B"/>
          </a:solidFill>
          <a:ln xmlns:a="http://schemas.openxmlformats.org/drawingml/2006/main" w="19050">
            <a:solidFill>
              <a:srgbClr val="6366F1"/>
            </a:solidFill>
            <a:prstDash val="solid"/>
          </a:ln>
        </p:spPr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3C56AD1-0D33-496F-A5C2-75DB7169C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50876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30" b="1">
                <a:solidFill>
                  <a:srgbClr val="10B981"/>
                </a:solidFill>
              </a:rPr>
              <a:t>🌟 Key Pillars</a:t>
            </a:r>
            <a:endParaRPr sz="153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2D70EC5-F81C-4C04-92F0-FF598CDAA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057400"/>
            <a:ext cx="7205472" cy="2057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2800"/>
              </a:lnSpc>
              <a:buNone/>
            </a:pPr>
            <a:r>
              <a:rPr sz="1190">
                <a:solidFill>
                  <a:srgbClr val="FFFFFF"/>
                </a:solidFill>
              </a:rPr>
              <a:t>1. Atomic Habits stacking engine for behavioral cues</a:t>
            </a:r>
            <a:endParaRPr sz="1190"/>
          </a:p>
          <a:p xmlns:a="http://schemas.openxmlformats.org/drawingml/2006/main">
            <a:pPr marL="0" indent="0">
              <a:lnSpc>
                <a:spcPts val="2800"/>
              </a:lnSpc>
              <a:buNone/>
            </a:pPr>
            <a:r>
              <a:rPr sz="1190">
                <a:solidFill>
                  <a:srgbClr val="FFFFFF"/>
                </a:solidFill>
              </a:rPr>
              <a:t>2. 1-Click Simplify Mode for immediate decluttering</a:t>
            </a:r>
            <a:endParaRPr sz="1190"/>
          </a:p>
          <a:p xmlns:a="http://schemas.openxmlformats.org/drawingml/2006/main">
            <a:pPr marL="0" indent="0">
              <a:lnSpc>
                <a:spcPts val="2800"/>
              </a:lnSpc>
              <a:buNone/>
            </a:pPr>
            <a:r>
              <a:rPr sz="1190">
                <a:solidFill>
                  <a:srgbClr val="FFFFFF"/>
                </a:solidFill>
              </a:rPr>
              <a:t>3. Warm Bunny Park dopamine without gambling mechanics</a:t>
            </a:r>
            <a:endParaRPr sz="1190"/>
          </a:p>
          <a:p xmlns:a="http://schemas.openxmlformats.org/drawingml/2006/main">
            <a:pPr marL="0" indent="0">
              <a:lnSpc>
                <a:spcPts val="2800"/>
              </a:lnSpc>
              <a:buNone/>
            </a:pPr>
            <a:r>
              <a:rPr sz="1190">
                <a:solidFill>
                  <a:srgbClr val="FFFFFF"/>
                </a:solidFill>
              </a:rPr>
              <a:t>4. COPPA-gated child safety with no ads or microtransactions</a:t>
            </a:r>
            <a:endParaRPr sz="1190"/>
          </a:p>
          <a:p xmlns:a="http://schemas.openxmlformats.org/drawingml/2006/main">
            <a:pPr marL="0" indent="0">
              <a:lnSpc>
                <a:spcPts val="2800"/>
              </a:lnSpc>
              <a:buNone/>
            </a:pPr>
            <a:r>
              <a:rPr sz="1190">
                <a:solidFill>
                  <a:srgbClr val="FFFFFF"/>
                </a:solidFill>
              </a:rPr>
              <a:t>5. Caregiver Cheer Cards &amp; telemetry for practitioners</a:t>
            </a:r>
            <a:endParaRPr sz="1190"/>
          </a:p>
          <a:p xmlns:a="http://schemas.openxmlformats.org/drawingml/2006/main">
            <a:pPr marL="0" indent="0">
              <a:lnSpc>
                <a:spcPts val="2800"/>
              </a:lnSpc>
              <a:buNone/>
            </a:pPr>
            <a:r>
              <a:rPr sz="1190">
                <a:solidFill>
                  <a:srgbClr val="FFFFFF"/>
                </a:solidFill>
              </a:rPr>
              <a:t>6. Procedural brown noise and screen wake lock for focus scaffolding</a:t>
            </a:r>
            <a:endParaRPr sz="1190"/>
          </a:p>
        </p:txBody>
      </p:sp>
    </p:spTree>
    <p:extLst>
      <p:ext uri="{BB962C8B-B14F-4D97-AF65-F5344CB8AC3E}">
        <p14:creationId xmlns:p14="http://schemas.microsoft.com/office/powerpoint/2010/main" val="33696506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F172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E1B377F-6C63-4A9D-858B-2852FEA61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1148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5" b="1">
                <a:solidFill>
                  <a:srgbClr val="06B6D4"/>
                </a:solidFill>
              </a:rPr>
              <a:t>MARKET FOCUS</a:t>
            </a:r>
            <a:endParaRPr sz="1105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53787490-0EBD-492C-BDEA-9BF1231C6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68580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870" b="1">
                <a:solidFill>
                  <a:srgbClr val="FFFFFF"/>
                </a:solidFill>
              </a:rPr>
              <a:t>Start with a Clear Beachhead, Then Expand</a:t>
            </a:r>
            <a:endParaRPr sz="1870"/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010878AB-8ED5-4C3B-9FE7-0B904D7C5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234440"/>
            <a:ext cx="2468880" cy="3291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2700">
            <a:solidFill>
              <a:srgbClr val="334155"/>
            </a:solidFill>
            <a:prstDash val="solid"/>
          </a:ln>
        </p:spPr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799474E-8FCF-415A-BEB1-EDBD73A52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44752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90" b="1">
                <a:solidFill>
                  <a:srgbClr val="6366F1"/>
                </a:solidFill>
              </a:rPr>
              <a:t>Beachhead</a:t>
            </a:r>
            <a:endParaRPr sz="119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5E9749D-CCA5-4C25-AE3F-91F046D45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8308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890" b="1">
                <a:solidFill>
                  <a:srgbClr val="FFFFFF"/>
                </a:solidFill>
              </a:rPr>
              <a:t>Adults</a:t>
            </a:r>
            <a:endParaRPr sz="289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FB9C708-5DE4-4C4A-899C-E9DA6B613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31720"/>
            <a:ext cx="219456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2000"/>
              </a:lnSpc>
              <a:buNone/>
            </a:pPr>
            <a:r>
              <a:rPr sz="935">
                <a:solidFill>
                  <a:srgbClr val="94A3B8"/>
                </a:solidFill>
              </a:rPr>
              <a:t>Executive-function friction</a:t>
            </a:r>
            <a:endParaRPr sz="935"/>
          </a:p>
          <a:p xmlns:a="http://schemas.openxmlformats.org/drawingml/2006/main">
            <a:pPr marL="0" indent="0">
              <a:lnSpc>
                <a:spcPts val="2000"/>
              </a:lnSpc>
              <a:buNone/>
            </a:pPr>
            <a:r>
              <a:rPr sz="935">
                <a:solidFill>
                  <a:srgbClr val="94A3B8"/>
                </a:solidFill>
              </a:rPr>
              <a:t>Test activation, D14 retention, and willingness to pay.</a:t>
            </a:r>
            <a:endParaRPr sz="935"/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4E641BF1-66EE-4BE1-9BA2-39D4BF848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1840" y="1234440"/>
            <a:ext cx="2468880" cy="3291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2700">
            <a:solidFill>
              <a:srgbClr val="334155"/>
            </a:solidFill>
            <a:prstDash val="solid"/>
          </a:ln>
        </p:spPr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07FD195B-22E9-4DB1-94ED-9A82ABB92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444752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90" b="1">
                <a:solidFill>
                  <a:srgbClr val="06B6D4"/>
                </a:solidFill>
              </a:rPr>
              <a:t>Second</a:t>
            </a:r>
            <a:endParaRPr sz="1190"/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BA8CE294-F510-45DC-90ED-E83F09BA6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78308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890" b="1">
                <a:solidFill>
                  <a:srgbClr val="FFFFFF"/>
                </a:solidFill>
              </a:rPr>
              <a:t>Caregivers</a:t>
            </a:r>
            <a:endParaRPr sz="2890"/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713315A3-099A-4616-8AF2-A84DA79FD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31720"/>
            <a:ext cx="219456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2000"/>
              </a:lnSpc>
              <a:buNone/>
            </a:pPr>
            <a:r>
              <a:rPr sz="935">
                <a:solidFill>
                  <a:srgbClr val="94A3B8"/>
                </a:solidFill>
              </a:rPr>
              <a:t>Home-routine support</a:t>
            </a:r>
            <a:endParaRPr sz="935"/>
          </a:p>
          <a:p xmlns:a="http://schemas.openxmlformats.org/drawingml/2006/main">
            <a:pPr marL="0" indent="0">
              <a:lnSpc>
                <a:spcPts val="2000"/>
              </a:lnSpc>
              <a:buNone/>
            </a:pPr>
            <a:r>
              <a:rPr sz="935">
                <a:solidFill>
                  <a:srgbClr val="94A3B8"/>
                </a:solidFill>
              </a:rPr>
              <a:t>Adult-led onboarding and explicit consent.</a:t>
            </a:r>
            <a:endParaRPr sz="935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F1ECD034-B6E8-4E6E-8407-7B24D1CCE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5040" y="1234440"/>
            <a:ext cx="2542032" cy="3291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9050">
            <a:solidFill>
              <a:srgbClr val="10B981"/>
            </a:solidFill>
            <a:prstDash val="solid"/>
          </a:ln>
        </p:spPr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CC2D7E09-800F-4DB0-A470-F35F1368A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444752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90" b="1">
                <a:solidFill>
                  <a:srgbClr val="10B981"/>
                </a:solidFill>
              </a:rPr>
              <a:t>Later</a:t>
            </a:r>
            <a:endParaRPr sz="1190"/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8303535C-5383-4398-806E-B7200B768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78308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890" b="1">
                <a:solidFill>
                  <a:srgbClr val="FFFFFF"/>
                </a:solidFill>
              </a:rPr>
              <a:t>Practitioners</a:t>
            </a:r>
            <a:endParaRPr sz="2890"/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B805E3C9-CE2B-447F-9D83-9832BBBE2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331720"/>
            <a:ext cx="2258568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2000"/>
              </a:lnSpc>
              <a:buNone/>
            </a:pPr>
            <a:r>
              <a:rPr sz="935">
                <a:solidFill>
                  <a:srgbClr val="FFFFFF"/>
                </a:solidFill>
              </a:rPr>
              <a:t>Scoped pilots after</a:t>
            </a:r>
            <a:endParaRPr sz="935"/>
          </a:p>
          <a:p xmlns:a="http://schemas.openxmlformats.org/drawingml/2006/main">
            <a:pPr marL="0" indent="0">
              <a:lnSpc>
                <a:spcPts val="2000"/>
              </a:lnSpc>
              <a:buNone/>
            </a:pPr>
            <a:r>
              <a:rPr sz="935">
                <a:solidFill>
                  <a:srgbClr val="FFFFFF"/>
                </a:solidFill>
              </a:rPr>
              <a:t>the consumer loop is repeatable.</a:t>
            </a:r>
            <a:endParaRPr sz="935"/>
          </a:p>
        </p:txBody>
      </p:sp>
    </p:spTree>
    <p:extLst>
      <p:ext uri="{BB962C8B-B14F-4D97-AF65-F5344CB8AC3E}">
        <p14:creationId xmlns:p14="http://schemas.microsoft.com/office/powerpoint/2010/main" val="159094095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F172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2447829-B6A2-4455-AD5D-0A69D2B62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1148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5" b="1">
                <a:solidFill>
                  <a:srgbClr val="06B6D4"/>
                </a:solidFill>
              </a:rPr>
              <a:t>BUSINESS MODEL</a:t>
            </a:r>
            <a:endParaRPr sz="1105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3BDD194A-813B-4984-A412-69D20AB53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68580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870" b="1">
                <a:solidFill>
                  <a:srgbClr val="FFFFFF"/>
                </a:solidFill>
              </a:rPr>
              <a:t>Subscription Packaging &amp; Elasticity</a:t>
            </a:r>
            <a:endParaRPr sz="1870"/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09C8D6C4-1363-4C96-A583-9EB9165B6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234440"/>
            <a:ext cx="1883664" cy="3291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2700">
            <a:solidFill>
              <a:srgbClr val="334155"/>
            </a:solidFill>
            <a:prstDash val="solid"/>
          </a:ln>
        </p:spPr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C0C0633-DD27-47B7-92F1-943138D83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7160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5" b="1">
                <a:solidFill>
                  <a:srgbClr val="FFFFFF"/>
                </a:solidFill>
              </a:rPr>
              <a:t>🌱 Free Stride</a:t>
            </a:r>
            <a:endParaRPr sz="1105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544A69B-67B4-45FA-81EF-523ABC561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4592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30" b="1">
                <a:solidFill>
                  <a:srgbClr val="06B6D4"/>
                </a:solidFill>
              </a:rPr>
              <a:t>$0</a:t>
            </a:r>
            <a:endParaRPr sz="153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A6D4974-0DEA-4A7D-AEDE-A9F829AAC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2024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765">
                <a:solidFill>
                  <a:srgbClr val="94A3B8"/>
                </a:solidFill>
              </a:rPr>
              <a:t>Forever Free</a:t>
            </a:r>
            <a:endParaRPr sz="765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5DBC87B-21D4-409C-9D1F-F2E8D7F31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4560"/>
            <a:ext cx="1682496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800"/>
              </a:lnSpc>
              <a:buNone/>
            </a:pPr>
            <a:r>
              <a:rPr sz="807">
                <a:solidFill>
                  <a:srgbClr val="FFFFFF"/>
                </a:solidFill>
              </a:rPr>
              <a:t>• 5 active micro-habits</a:t>
            </a:r>
            <a:endParaRPr sz="807"/>
          </a:p>
          <a:p xmlns:a="http://schemas.openxmlformats.org/drawingml/2006/main">
            <a:pPr marL="0" indent="0">
              <a:lnSpc>
                <a:spcPts val="1800"/>
              </a:lnSpc>
              <a:buNone/>
            </a:pPr>
            <a:r>
              <a:rPr sz="807">
                <a:solidFill>
                  <a:srgbClr val="FFFFFF"/>
                </a:solidFill>
              </a:rPr>
              <a:t>• Classic Snowdrop bunny</a:t>
            </a:r>
            <a:endParaRPr sz="807"/>
          </a:p>
          <a:p xmlns:a="http://schemas.openxmlformats.org/drawingml/2006/main">
            <a:pPr marL="0" indent="0">
              <a:lnSpc>
                <a:spcPts val="1800"/>
              </a:lnSpc>
              <a:buNone/>
            </a:pPr>
            <a:r>
              <a:rPr sz="807">
                <a:solidFill>
                  <a:srgbClr val="FFFFFF"/>
                </a:solidFill>
              </a:rPr>
              <a:t>• Focus timer &amp; alarms</a:t>
            </a:r>
            <a:endParaRPr sz="807"/>
          </a:p>
          <a:p xmlns:a="http://schemas.openxmlformats.org/drawingml/2006/main">
            <a:pPr marL="0" indent="0">
              <a:lnSpc>
                <a:spcPts val="1800"/>
              </a:lnSpc>
              <a:buNone/>
            </a:pPr>
            <a:r>
              <a:rPr sz="807">
                <a:solidFill>
                  <a:srgbClr val="FFFFFF"/>
                </a:solidFill>
              </a:rPr>
              <a:t>• Basic Simplify Mode</a:t>
            </a:r>
            <a:endParaRPr sz="807"/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51BEB37F-45EC-4A85-994C-46F933142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8808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680" b="1">
                <a:solidFill>
                  <a:srgbClr val="10B981"/>
                </a:solidFill>
              </a:rPr>
              <a:t>[IMPLEMENTED]</a:t>
            </a:r>
            <a:endParaRPr sz="68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612665EE-923F-4651-800D-7AA647582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9464" y="1234440"/>
            <a:ext cx="1883664" cy="3291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2700">
            <a:solidFill>
              <a:srgbClr val="334155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13E0CF42-4E98-4C30-A296-DB24BE1EF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6624" y="137160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5" b="1">
                <a:solidFill>
                  <a:srgbClr val="FFFFFF"/>
                </a:solidFill>
              </a:rPr>
              <a:t>⭐ Focus Pro</a:t>
            </a:r>
            <a:endParaRPr sz="1105"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3E004E20-F48D-4843-93C9-19D616A3F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6624" y="164592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30" b="1">
                <a:solidFill>
                  <a:srgbClr val="06B6D4"/>
                </a:solidFill>
              </a:rPr>
              <a:t>$4.99/mo</a:t>
            </a:r>
            <a:endParaRPr sz="1530"/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E5628FC9-3FD7-4B36-8721-AF6FD04CB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6624" y="192024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765">
                <a:solidFill>
                  <a:srgbClr val="94A3B8"/>
                </a:solidFill>
              </a:rPr>
              <a:t>$39.99 / yr</a:t>
            </a:r>
            <a:endParaRPr sz="765"/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89BC8F70-460D-4909-A581-D77F1C953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6624" y="2194560"/>
            <a:ext cx="1682496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800"/>
              </a:lnSpc>
              <a:buNone/>
            </a:pPr>
            <a:r>
              <a:rPr sz="807">
                <a:solidFill>
                  <a:srgbClr val="FFFFFF"/>
                </a:solidFill>
              </a:rPr>
              <a:t>• Unlimited habits</a:t>
            </a:r>
            <a:endParaRPr sz="807"/>
          </a:p>
          <a:p xmlns:a="http://schemas.openxmlformats.org/drawingml/2006/main">
            <a:pPr marL="0" indent="0">
              <a:lnSpc>
                <a:spcPts val="1800"/>
              </a:lnSpc>
              <a:buNone/>
            </a:pPr>
            <a:r>
              <a:rPr sz="807">
                <a:solidFill>
                  <a:srgbClr val="FFFFFF"/>
                </a:solidFill>
              </a:rPr>
              <a:t>• Habit Stacking Engine</a:t>
            </a:r>
            <a:endParaRPr sz="807"/>
          </a:p>
          <a:p xmlns:a="http://schemas.openxmlformats.org/drawingml/2006/main">
            <a:pPr marL="0" indent="0">
              <a:lnSpc>
                <a:spcPts val="1800"/>
              </a:lnSpc>
              <a:buNone/>
            </a:pPr>
            <a:r>
              <a:rPr sz="807">
                <a:solidFill>
                  <a:srgbClr val="FFFFFF"/>
                </a:solidFill>
              </a:rPr>
              <a:t>• Brown Noise &amp; Wake Lock</a:t>
            </a:r>
            <a:endParaRPr sz="807"/>
          </a:p>
          <a:p xmlns:a="http://schemas.openxmlformats.org/drawingml/2006/main">
            <a:pPr marL="0" indent="0">
              <a:lnSpc>
                <a:spcPts val="1800"/>
              </a:lnSpc>
              <a:buNone/>
            </a:pPr>
            <a:r>
              <a:rPr sz="807">
                <a:solidFill>
                  <a:srgbClr val="FFFFFF"/>
                </a:solidFill>
              </a:rPr>
              <a:t>• 365-Day Annual Heatmap</a:t>
            </a:r>
            <a:endParaRPr sz="807"/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2C063AE8-1AB3-4BC9-8F40-BD0843F43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6624" y="4178808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680" b="1">
                <a:solidFill>
                  <a:srgbClr val="10B981"/>
                </a:solidFill>
              </a:rPr>
              <a:t>[IMPLEMENTED]</a:t>
            </a:r>
            <a:endParaRPr sz="680"/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70C8C9F2-BD02-4C4A-9790-3B54B74D3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0288" y="1234440"/>
            <a:ext cx="1883664" cy="3291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2700">
            <a:solidFill>
              <a:srgbClr val="334155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8C66AF07-F14E-492F-8624-AEB19567F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7448" y="137160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5" b="1">
                <a:solidFill>
                  <a:srgbClr val="FFFFFF"/>
                </a:solidFill>
              </a:rPr>
              <a:t>🏡 Family Plus</a:t>
            </a:r>
            <a:endParaRPr sz="1105"/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7BD27A6F-3F6E-466E-9524-0246165F1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7448" y="164592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30" b="1">
                <a:solidFill>
                  <a:srgbClr val="06B6D4"/>
                </a:solidFill>
              </a:rPr>
              <a:t>$9.99/mo</a:t>
            </a:r>
            <a:endParaRPr sz="1530"/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C8396C75-6F10-40F3-BA7F-AFCDE89F2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7448" y="192024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765">
                <a:solidFill>
                  <a:srgbClr val="94A3B8"/>
                </a:solidFill>
              </a:rPr>
              <a:t>$79.99 / yr</a:t>
            </a:r>
            <a:endParaRPr sz="765"/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410C3D69-8CBC-4B4D-8886-596C2A591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7448" y="2194560"/>
            <a:ext cx="1682496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800"/>
              </a:lnSpc>
              <a:buNone/>
            </a:pPr>
            <a:r>
              <a:rPr sz="807">
                <a:solidFill>
                  <a:srgbClr val="FFFFFF"/>
                </a:solidFill>
              </a:rPr>
              <a:t>• 2 Adults + 4 Child Profiles</a:t>
            </a:r>
            <a:endParaRPr sz="807"/>
          </a:p>
          <a:p xmlns:a="http://schemas.openxmlformats.org/drawingml/2006/main">
            <a:pPr marL="0" indent="0">
              <a:lnSpc>
                <a:spcPts val="1800"/>
              </a:lnSpc>
              <a:buNone/>
            </a:pPr>
            <a:r>
              <a:rPr sz="807">
                <a:solidFill>
                  <a:srgbClr val="FFFFFF"/>
                </a:solidFill>
              </a:rPr>
              <a:t>• Shared chore boards</a:t>
            </a:r>
            <a:endParaRPr sz="807"/>
          </a:p>
          <a:p xmlns:a="http://schemas.openxmlformats.org/drawingml/2006/main">
            <a:pPr marL="0" indent="0">
              <a:lnSpc>
                <a:spcPts val="1800"/>
              </a:lnSpc>
              <a:buNone/>
            </a:pPr>
            <a:r>
              <a:rPr sz="807">
                <a:solidFill>
                  <a:srgbClr val="FFFFFF"/>
                </a:solidFill>
              </a:rPr>
              <a:t>• Parental insight digest</a:t>
            </a:r>
            <a:endParaRPr sz="807"/>
          </a:p>
          <a:p xmlns:a="http://schemas.openxmlformats.org/drawingml/2006/main">
            <a:pPr marL="0" indent="0">
              <a:lnSpc>
                <a:spcPts val="1800"/>
              </a:lnSpc>
              <a:buNone/>
            </a:pPr>
            <a:r>
              <a:rPr sz="807">
                <a:solidFill>
                  <a:srgbClr val="FFFFFF"/>
                </a:solidFill>
              </a:rPr>
              <a:t>• Printable reward charts</a:t>
            </a:r>
            <a:endParaRPr sz="807"/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D78DEC70-B18C-4BD0-8EEE-0E1B2ABAD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7448" y="4178808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680" b="1">
                <a:solidFill>
                  <a:srgbClr val="C084FC"/>
                </a:solidFill>
              </a:rPr>
              <a:t>[ROADMAP Q2]</a:t>
            </a:r>
            <a:endParaRPr sz="680"/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CE09B00D-CE37-4AFB-B443-5F9B93FA3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1112" y="1234440"/>
            <a:ext cx="1883664" cy="3291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2700">
            <a:solidFill>
              <a:srgbClr val="334155"/>
            </a:solidFill>
            <a:prstDash val="solid"/>
          </a:ln>
        </p:spPr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BA355846-F3A6-4577-B0EC-2C2E54218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8272" y="137160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5" b="1">
                <a:solidFill>
                  <a:srgbClr val="FFFFFF"/>
                </a:solidFill>
              </a:rPr>
              <a:t>🛡️ Clinic Suite</a:t>
            </a:r>
            <a:endParaRPr sz="1105"/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777941B1-D5AD-4B55-A87D-7741DC218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8272" y="164592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30" b="1">
                <a:solidFill>
                  <a:srgbClr val="06B6D4"/>
                </a:solidFill>
              </a:rPr>
              <a:t>$19.99</a:t>
            </a:r>
            <a:endParaRPr sz="1530"/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F10B8DFF-4D81-44D1-89F9-D9C56A9D9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8272" y="192024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765">
                <a:solidFill>
                  <a:srgbClr val="94A3B8"/>
                </a:solidFill>
              </a:rPr>
              <a:t>/ practitioner / mo</a:t>
            </a:r>
            <a:endParaRPr sz="765"/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EDE23D06-AD5D-417E-B809-CF0B44A58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8272" y="2194560"/>
            <a:ext cx="1682496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800"/>
              </a:lnSpc>
              <a:buNone/>
            </a:pPr>
            <a:r>
              <a:rPr sz="807">
                <a:solidFill>
                  <a:srgbClr val="FFFFFF"/>
                </a:solidFill>
              </a:rPr>
              <a:t>• 25 client seats</a:t>
            </a:r>
            <a:endParaRPr sz="807"/>
          </a:p>
          <a:p xmlns:a="http://schemas.openxmlformats.org/drawingml/2006/main">
            <a:pPr marL="0" indent="0">
              <a:lnSpc>
                <a:spcPts val="1800"/>
              </a:lnSpc>
              <a:buNone/>
            </a:pPr>
            <a:r>
              <a:rPr sz="807">
                <a:solidFill>
                  <a:srgbClr val="FFFFFF"/>
                </a:solidFill>
              </a:rPr>
              <a:t>• Caregiver telemetry</a:t>
            </a:r>
            <a:endParaRPr sz="807"/>
          </a:p>
          <a:p xmlns:a="http://schemas.openxmlformats.org/drawingml/2006/main">
            <a:pPr marL="0" indent="0">
              <a:lnSpc>
                <a:spcPts val="1800"/>
              </a:lnSpc>
              <a:buNone/>
            </a:pPr>
            <a:r>
              <a:rPr sz="807">
                <a:solidFill>
                  <a:srgbClr val="FFFFFF"/>
                </a:solidFill>
              </a:rPr>
              <a:t>• Remote Simplify lock</a:t>
            </a:r>
            <a:endParaRPr sz="807"/>
          </a:p>
          <a:p xmlns:a="http://schemas.openxmlformats.org/drawingml/2006/main">
            <a:pPr marL="0" indent="0">
              <a:lnSpc>
                <a:spcPts val="1800"/>
              </a:lnSpc>
              <a:buNone/>
            </a:pPr>
            <a:r>
              <a:rPr sz="807">
                <a:solidFill>
                  <a:srgbClr val="FFFFFF"/>
                </a:solidFill>
              </a:rPr>
              <a:t>• FERPA audit exports</a:t>
            </a:r>
            <a:endParaRPr sz="807"/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08B0EC24-B479-4254-95CB-F203643DF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8272" y="4178808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680" b="1">
                <a:solidFill>
                  <a:srgbClr val="10B981"/>
                </a:solidFill>
              </a:rPr>
              <a:t>[IMPLEMENTED]</a:t>
            </a:r>
            <a:endParaRPr sz="680"/>
          </a:p>
        </p:txBody>
      </p:sp>
    </p:spTree>
    <p:extLst>
      <p:ext uri="{BB962C8B-B14F-4D97-AF65-F5344CB8AC3E}">
        <p14:creationId xmlns:p14="http://schemas.microsoft.com/office/powerpoint/2010/main" val="169510563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F172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F4CE01D-0597-4D9F-8536-4E5B1B26F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1148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5" b="1">
                <a:solidFill>
                  <a:srgbClr val="06B6D4"/>
                </a:solidFill>
              </a:rPr>
              <a:t>ECONOMICS PRINCIPLES</a:t>
            </a:r>
            <a:endParaRPr sz="1105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ECB929EB-AE24-424C-BFFA-8128BC06A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68580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870" b="1">
                <a:solidFill>
                  <a:srgbClr val="FFFFFF"/>
                </a:solidFill>
              </a:rPr>
              <a:t>Model Assumptions Before Headline Projections</a:t>
            </a:r>
            <a:endParaRPr sz="1870"/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C266CD19-3807-4D23-B68C-EC43CB11D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234440"/>
            <a:ext cx="3840480" cy="3291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2700">
            <a:solidFill>
              <a:srgbClr val="334155"/>
            </a:solidFill>
            <a:prstDash val="solid"/>
          </a:ln>
        </p:spPr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2FBC0FD-CEAE-4992-9B6E-F3932BDA4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952" y="1444752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75" b="1">
                <a:solidFill>
                  <a:srgbClr val="10B981"/>
                </a:solidFill>
              </a:rPr>
              <a:t>Model with assumptions</a:t>
            </a:r>
            <a:endParaRPr sz="1275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4BB8377-7BD6-4C48-BB7D-41982473A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952" y="1856232"/>
            <a:ext cx="3429000" cy="2404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2600"/>
              </a:lnSpc>
              <a:buNone/>
            </a:pPr>
            <a:r>
              <a:rPr sz="1020">
                <a:solidFill>
                  <a:srgbClr val="FFFFFF"/>
                </a:solidFill>
              </a:rPr>
              <a:t>• Show active users, conversion, and ARPU</a:t>
            </a:r>
            <a:endParaRPr sz="1020"/>
          </a:p>
          <a:p xmlns:a="http://schemas.openxmlformats.org/drawingml/2006/main">
            <a:pPr marL="0" indent="0">
              <a:lnSpc>
                <a:spcPts val="2600"/>
              </a:lnSpc>
              <a:buNone/>
            </a:pPr>
            <a:r>
              <a:rPr sz="1020">
                <a:solidFill>
                  <a:srgbClr val="FFFFFF"/>
                </a:solidFill>
              </a:rPr>
              <a:t>• Separate observed from target data</a:t>
            </a:r>
            <a:endParaRPr sz="1020"/>
          </a:p>
          <a:p xmlns:a="http://schemas.openxmlformats.org/drawingml/2006/main">
            <a:pPr marL="0" indent="0">
              <a:lnSpc>
                <a:spcPts val="2600"/>
              </a:lnSpc>
              <a:buNone/>
            </a:pPr>
            <a:r>
              <a:rPr sz="1020">
                <a:solidFill>
                  <a:srgbClr val="FFFFFF"/>
                </a:solidFill>
              </a:rPr>
              <a:t>• Calculate LTV from real cohorts</a:t>
            </a:r>
            <a:endParaRPr sz="1020"/>
          </a:p>
          <a:p xmlns:a="http://schemas.openxmlformats.org/drawingml/2006/main">
            <a:pPr marL="0" indent="0">
              <a:lnSpc>
                <a:spcPts val="2600"/>
              </a:lnSpc>
              <a:buNone/>
            </a:pPr>
            <a:r>
              <a:rPr sz="1020">
                <a:solidFill>
                  <a:srgbClr val="FFFFFF"/>
                </a:solidFill>
              </a:rPr>
              <a:t>• Treat CAC as channel-specific</a:t>
            </a:r>
            <a:endParaRPr sz="102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D5BB58E3-DB1B-473D-9CE3-9239F0C53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3440" y="1234440"/>
            <a:ext cx="3913632" cy="3291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2700">
            <a:solidFill>
              <a:srgbClr val="334155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802B375-BA2E-40E2-B969-111AA9651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64608" y="1444752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75" b="1">
                <a:solidFill>
                  <a:srgbClr val="06B6D4"/>
                </a:solidFill>
              </a:rPr>
              <a:t>Scale only when</a:t>
            </a:r>
            <a:endParaRPr sz="1275"/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30BF8AEC-AF7E-45C8-A736-D613EC91E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64608" y="1856232"/>
            <a:ext cx="3493008" cy="2404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020">
                <a:solidFill>
                  <a:srgbClr val="FFFFFF"/>
                </a:solidFill>
              </a:rPr>
              <a:t>• D14 retention supports the core loop</a:t>
            </a:r>
            <a:endParaRPr sz="1020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020">
                <a:solidFill>
                  <a:srgbClr val="FFFFFF"/>
                </a:solidFill>
              </a:rPr>
              <a:t>• Payback is observed, not assumed</a:t>
            </a:r>
            <a:endParaRPr sz="1020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020">
                <a:solidFill>
                  <a:srgbClr val="FFFFFF"/>
                </a:solidFill>
              </a:rPr>
              <a:t>• Refunds and support stay healthy</a:t>
            </a:r>
            <a:endParaRPr sz="1020"/>
          </a:p>
        </p:txBody>
      </p:sp>
    </p:spTree>
    <p:extLst>
      <p:ext uri="{BB962C8B-B14F-4D97-AF65-F5344CB8AC3E}">
        <p14:creationId xmlns:p14="http://schemas.microsoft.com/office/powerpoint/2010/main" val="198644828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F172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C8B716F-7C9F-4331-8ED8-47114F483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1148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5" b="1">
                <a:solidFill>
                  <a:srgbClr val="06B6D4"/>
                </a:solidFill>
              </a:rPr>
              <a:t>EXPANSION STRATEGY</a:t>
            </a:r>
            <a:endParaRPr sz="1105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152DB647-C5A9-4C15-B9E9-13D3CA3DE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68580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870" b="1">
                <a:solidFill>
                  <a:srgbClr val="FFFFFF"/>
                </a:solidFill>
              </a:rPr>
              <a:t>Growth Channels &amp; New Revenue Streams</a:t>
            </a:r>
            <a:endParaRPr sz="1870"/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693B3934-EDAB-4830-A2E3-34A086064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234440"/>
            <a:ext cx="3776472" cy="3291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2700">
            <a:solidFill>
              <a:srgbClr val="334155"/>
            </a:solidFill>
            <a:prstDash val="solid"/>
          </a:ln>
        </p:spPr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CA360CC-CD7F-4595-903C-5EEC5EE57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44752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60" b="1">
                <a:solidFill>
                  <a:srgbClr val="10B981"/>
                </a:solidFill>
              </a:rPr>
              <a:t>Organic Flywheel</a:t>
            </a:r>
            <a:endParaRPr sz="136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70ECBF5-1581-4EB9-A9C8-772FCC187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20240"/>
            <a:ext cx="3429000" cy="2404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Viral Referral Engine (Carrots + Pro Trial)</a:t>
            </a:r>
            <a:endParaRPr sz="1105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Neurodivergent Creator Collabs (TikTok/IG)</a:t>
            </a:r>
            <a:endParaRPr sz="1105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PTA &amp; Homeschool printable charts</a:t>
            </a:r>
            <a:endParaRPr sz="1105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BCBA Client Referral Loop</a:t>
            </a:r>
            <a:endParaRPr sz="1105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59D1958A-6BAB-42EF-B41F-2FD15A0AD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3440" y="1234440"/>
            <a:ext cx="3913632" cy="3291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2700">
            <a:solidFill>
              <a:srgbClr val="334155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E7F3385-1499-4A91-B2C6-4B57F757D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1444752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60" b="1">
                <a:solidFill>
                  <a:srgbClr val="06B6D4"/>
                </a:solidFill>
              </a:rPr>
              <a:t>New Microtransactions</a:t>
            </a:r>
            <a:endParaRPr sz="1360"/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9B971AD4-D304-4130-A110-51AA09E38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1920240"/>
            <a:ext cx="3429000" cy="2404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Seasonal Event Passes ($2.99)</a:t>
            </a:r>
            <a:endParaRPr sz="1105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Routine Template Marketplace</a:t>
            </a:r>
            <a:endParaRPr sz="1105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Family Challenge Packs ($3.99)</a:t>
            </a:r>
            <a:endParaRPr sz="1105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105">
                <a:solidFill>
                  <a:srgbClr val="94A3B8"/>
                </a:solidFill>
              </a:rPr>
              <a:t>• Bunny Park Expansion Zones ($2.99)</a:t>
            </a:r>
            <a:endParaRPr sz="1105"/>
          </a:p>
        </p:txBody>
      </p:sp>
    </p:spTree>
    <p:extLst>
      <p:ext uri="{BB962C8B-B14F-4D97-AF65-F5344CB8AC3E}">
        <p14:creationId xmlns:p14="http://schemas.microsoft.com/office/powerpoint/2010/main" val="56595158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F172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66ED222-56B0-4106-ADE3-4FF389AA8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1148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5" b="1">
                <a:solidFill>
                  <a:srgbClr val="06B6D4"/>
                </a:solidFill>
              </a:rPr>
              <a:t>GO-TO-MARKET EXECUTION</a:t>
            </a:r>
            <a:endParaRPr sz="1105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16D74769-7DDC-4D7F-9C5F-F1F24D6A6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68580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870" b="1">
                <a:solidFill>
                  <a:srgbClr val="FFFFFF"/>
                </a:solidFill>
              </a:rPr>
              <a:t>12-Month Launch Roadmap (Q1–Q4 Execution)</a:t>
            </a:r>
            <a:endParaRPr sz="1870"/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1F2EA1BA-D916-45D0-9DFE-79E07629C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234440"/>
            <a:ext cx="1883664" cy="3291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9050">
            <a:solidFill>
              <a:srgbClr val="10B981"/>
            </a:solidFill>
            <a:prstDash val="solid"/>
          </a:ln>
        </p:spPr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EB5A130-A17F-440C-9990-A5D1A5765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7160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20" b="1">
                <a:solidFill>
                  <a:srgbClr val="FFFFFF"/>
                </a:solidFill>
              </a:rPr>
              <a:t>Phase 1: Core Engine</a:t>
            </a:r>
            <a:endParaRPr sz="102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CC8C4F2-FC5C-4F2D-BB55-320DA556B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4592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722" b="1">
                <a:solidFill>
                  <a:srgbClr val="10B981"/>
                </a:solidFill>
              </a:rPr>
              <a:t>W1–12 • COMPLETED</a:t>
            </a:r>
            <a:endParaRPr sz="722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4E1F992-31A2-4BE6-B549-0F7E20BAB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20240"/>
            <a:ext cx="1682496" cy="2404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2000"/>
              </a:lnSpc>
              <a:buNone/>
            </a:pPr>
            <a:r>
              <a:rPr sz="850">
                <a:solidFill>
                  <a:srgbClr val="94A3B8"/>
                </a:solidFill>
              </a:rPr>
              <a:t>• Local-first sync</a:t>
            </a:r>
            <a:endParaRPr sz="850"/>
          </a:p>
          <a:p xmlns:a="http://schemas.openxmlformats.org/drawingml/2006/main">
            <a:pPr marL="0" indent="0">
              <a:lnSpc>
                <a:spcPts val="2000"/>
              </a:lnSpc>
              <a:buNone/>
            </a:pPr>
            <a:r>
              <a:rPr sz="850">
                <a:solidFill>
                  <a:srgbClr val="94A3B8"/>
                </a:solidFill>
              </a:rPr>
              <a:t>• Habit Stacking Engine</a:t>
            </a:r>
            <a:endParaRPr sz="850"/>
          </a:p>
          <a:p xmlns:a="http://schemas.openxmlformats.org/drawingml/2006/main">
            <a:pPr marL="0" indent="0">
              <a:lnSpc>
                <a:spcPts val="2000"/>
              </a:lnSpc>
              <a:buNone/>
            </a:pPr>
            <a:r>
              <a:rPr sz="850">
                <a:solidFill>
                  <a:srgbClr val="94A3B8"/>
                </a:solidFill>
              </a:rPr>
              <a:t>• Brown Noise &amp; Wake Lock</a:t>
            </a:r>
            <a:endParaRPr sz="850"/>
          </a:p>
          <a:p xmlns:a="http://schemas.openxmlformats.org/drawingml/2006/main">
            <a:pPr marL="0" indent="0">
              <a:lnSpc>
                <a:spcPts val="2000"/>
              </a:lnSpc>
              <a:buNone/>
            </a:pPr>
            <a:r>
              <a:rPr sz="850">
                <a:solidFill>
                  <a:srgbClr val="94A3B8"/>
                </a:solidFill>
              </a:rPr>
              <a:t>• 7 Breeds &amp; Quests</a:t>
            </a:r>
            <a:endParaRPr sz="850"/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A921CBF7-2E15-49E3-B6F2-17B14888A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9464" y="1234440"/>
            <a:ext cx="1883664" cy="3291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9050">
            <a:solidFill>
              <a:srgbClr val="06B6D4"/>
            </a:solidFill>
            <a:prstDash val="solid"/>
          </a:ln>
        </p:spPr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9EA699A3-EBC8-409F-8435-D223B883C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6624" y="137160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20" b="1">
                <a:solidFill>
                  <a:srgbClr val="FFFFFF"/>
                </a:solidFill>
              </a:rPr>
              <a:t>Phase 2: Pilot Beta</a:t>
            </a:r>
            <a:endParaRPr sz="1020"/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AF260AEA-F1FC-44D0-AE10-7D2E9AA39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6624" y="164592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722" b="1">
                <a:solidFill>
                  <a:srgbClr val="06B6D4"/>
                </a:solidFill>
              </a:rPr>
              <a:t>W13–24 • ACTIVE SPRINT</a:t>
            </a:r>
            <a:endParaRPr sz="722"/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2CCE902E-1143-4A17-B943-159AA5C18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6624" y="1920240"/>
            <a:ext cx="1682496" cy="2404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2000"/>
              </a:lnSpc>
              <a:buNone/>
            </a:pPr>
            <a:r>
              <a:rPr sz="850">
                <a:solidFill>
                  <a:srgbClr val="94A3B8"/>
                </a:solidFill>
              </a:rPr>
              <a:t>• 100 Adults + 150 Families</a:t>
            </a:r>
            <a:endParaRPr sz="850"/>
          </a:p>
          <a:p xmlns:a="http://schemas.openxmlformats.org/drawingml/2006/main">
            <a:pPr marL="0" indent="0">
              <a:lnSpc>
                <a:spcPts val="2000"/>
              </a:lnSpc>
              <a:buNone/>
            </a:pPr>
            <a:r>
              <a:rPr sz="850">
                <a:solidFill>
                  <a:srgbClr val="94A3B8"/>
                </a:solidFill>
              </a:rPr>
              <a:t>• Stripe live billing API</a:t>
            </a:r>
            <a:endParaRPr sz="850"/>
          </a:p>
          <a:p xmlns:a="http://schemas.openxmlformats.org/drawingml/2006/main">
            <a:pPr marL="0" indent="0">
              <a:lnSpc>
                <a:spcPts val="2000"/>
              </a:lnSpc>
              <a:buNone/>
            </a:pPr>
            <a:r>
              <a:rPr sz="850">
                <a:solidFill>
                  <a:srgbClr val="94A3B8"/>
                </a:solidFill>
              </a:rPr>
              <a:t>• 10 BCBA clinic interviews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8B9E84BE-2B96-435F-863C-7BD714216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0288" y="1234440"/>
            <a:ext cx="1883664" cy="3291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9050">
            <a:solidFill>
              <a:srgbClr val="334155"/>
            </a:solidFill>
            <a:prstDash val="solid"/>
          </a:ln>
        </p:spPr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C4BB3FCA-4B43-4F4C-89BD-721B2C54B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7448" y="137160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20" b="1">
                <a:solidFill>
                  <a:srgbClr val="FFFFFF"/>
                </a:solidFill>
              </a:rPr>
              <a:t>Phase 3: Public PWA</a:t>
            </a:r>
            <a:endParaRPr sz="1020"/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84448F2F-D9FF-4E14-959D-3D542B88A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7448" y="164592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722" b="1">
                <a:solidFill>
                  <a:srgbClr val="6366F1"/>
                </a:solidFill>
              </a:rPr>
              <a:t>W25–36 • UPCOMING Q3</a:t>
            </a:r>
            <a:endParaRPr sz="722"/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B86E7B78-121B-463D-98B7-594B5766C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7448" y="1920240"/>
            <a:ext cx="1682496" cy="2404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2000"/>
              </a:lnSpc>
              <a:buNone/>
            </a:pPr>
            <a:r>
              <a:rPr sz="850">
                <a:solidFill>
                  <a:srgbClr val="94A3B8"/>
                </a:solidFill>
              </a:rPr>
              <a:t>• iOS / Android PWA wrap</a:t>
            </a:r>
            <a:endParaRPr sz="850"/>
          </a:p>
          <a:p xmlns:a="http://schemas.openxmlformats.org/drawingml/2006/main">
            <a:pPr marL="0" indent="0">
              <a:lnSpc>
                <a:spcPts val="2000"/>
              </a:lnSpc>
              <a:buNone/>
            </a:pPr>
            <a:r>
              <a:rPr sz="850">
                <a:solidFill>
                  <a:srgbClr val="94A3B8"/>
                </a:solidFill>
              </a:rPr>
              <a:t>• 7-Day Routine Challenge</a:t>
            </a:r>
            <a:endParaRPr sz="850"/>
          </a:p>
          <a:p xmlns:a="http://schemas.openxmlformats.org/drawingml/2006/main">
            <a:pPr marL="0" indent="0">
              <a:lnSpc>
                <a:spcPts val="2000"/>
              </a:lnSpc>
              <a:buNone/>
            </a:pPr>
            <a:r>
              <a:rPr sz="850">
                <a:solidFill>
                  <a:srgbClr val="94A3B8"/>
                </a:solidFill>
              </a:rPr>
              <a:t>• Printable reward charts</a:t>
            </a:r>
            <a:endParaRPr sz="850"/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F72D368C-7568-44DC-882D-E03B48225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1112" y="1234440"/>
            <a:ext cx="1883664" cy="3291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9050">
            <a:solidFill>
              <a:srgbClr val="334155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43197F89-9EE0-400C-99B1-EEC7695BD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8272" y="137160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20" b="1">
                <a:solidFill>
                  <a:srgbClr val="FFFFFF"/>
                </a:solidFill>
              </a:rPr>
              <a:t>Phase 4: Clinic Scale</a:t>
            </a:r>
            <a:endParaRPr sz="1020"/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E62B16A5-EECC-424C-BDE6-89F352AE8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8272" y="164592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722" b="1">
                <a:solidFill>
                  <a:srgbClr val="6366F1"/>
                </a:solidFill>
              </a:rPr>
              <a:t>W37–52 • UPCOMING Q4</a:t>
            </a:r>
            <a:endParaRPr sz="722"/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BFCC3ED1-9A65-4DDD-A0EF-B4D45E90A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8272" y="1920240"/>
            <a:ext cx="1682496" cy="2404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2000"/>
              </a:lnSpc>
              <a:buNone/>
            </a:pPr>
            <a:r>
              <a:rPr sz="850">
                <a:solidFill>
                  <a:srgbClr val="94A3B8"/>
                </a:solidFill>
              </a:rPr>
              <a:t>• Caregiver SaaS tier</a:t>
            </a:r>
            <a:endParaRPr sz="850"/>
          </a:p>
          <a:p xmlns:a="http://schemas.openxmlformats.org/drawingml/2006/main">
            <a:pPr marL="0" indent="0">
              <a:lnSpc>
                <a:spcPts val="2000"/>
              </a:lnSpc>
              <a:buNone/>
            </a:pPr>
            <a:r>
              <a:rPr sz="850">
                <a:solidFill>
                  <a:srgbClr val="94A3B8"/>
                </a:solidFill>
              </a:rPr>
              <a:t>• 5 School IEP pilots</a:t>
            </a:r>
            <a:endParaRPr sz="850"/>
          </a:p>
          <a:p xmlns:a="http://schemas.openxmlformats.org/drawingml/2006/main">
            <a:pPr marL="0" indent="0">
              <a:lnSpc>
                <a:spcPts val="2000"/>
              </a:lnSpc>
              <a:buNone/>
            </a:pPr>
            <a:r>
              <a:rPr sz="850">
                <a:solidFill>
                  <a:srgbClr val="94A3B8"/>
                </a:solidFill>
              </a:rPr>
              <a:t>• SOC-2 &amp; FERPA compliance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1167736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F172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F0561AD-A066-4C41-92C1-A8EDB724B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1148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5" b="1">
                <a:solidFill>
                  <a:srgbClr val="06B6D4"/>
                </a:solidFill>
              </a:rPr>
              <a:t>GOVERNANCE &amp; METRICS</a:t>
            </a:r>
            <a:endParaRPr sz="1105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79CB81EB-D201-4897-81E4-5A507120A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685800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870" b="1">
                <a:solidFill>
                  <a:srgbClr val="FFFFFF"/>
                </a:solidFill>
              </a:rPr>
              <a:t>COPPA Child Safety, Compliance &amp; Quantitative Gates</a:t>
            </a:r>
            <a:endParaRPr sz="1870"/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1C615EE4-6BFC-4878-9682-4767317D1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234440"/>
            <a:ext cx="3840480" cy="3291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2700">
            <a:solidFill>
              <a:srgbClr val="334155"/>
            </a:solidFill>
            <a:prstDash val="solid"/>
          </a:ln>
        </p:spPr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FDDBC9A-7C6D-4CE2-AA64-6E9DBD358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952" y="1444752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75" b="1">
                <a:solidFill>
                  <a:srgbClr val="10B981"/>
                </a:solidFill>
              </a:rPr>
              <a:t>Safety Governance</a:t>
            </a:r>
            <a:endParaRPr sz="1275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39D8ACD-834B-4CA7-BAA4-906742F9B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952" y="1856232"/>
            <a:ext cx="3429000" cy="2404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2200"/>
              </a:lnSpc>
              <a:buNone/>
            </a:pPr>
            <a:r>
              <a:rPr sz="1020">
                <a:solidFill>
                  <a:srgbClr val="FFFFFF"/>
                </a:solidFill>
              </a:rPr>
              <a:t>• COPPA Compliant: 0 direct IAPs for child accounts.</a:t>
            </a:r>
            <a:endParaRPr sz="1020"/>
          </a:p>
          <a:p xmlns:a="http://schemas.openxmlformats.org/drawingml/2006/main">
            <a:pPr marL="0" indent="0">
              <a:lnSpc>
                <a:spcPts val="2200"/>
              </a:lnSpc>
              <a:buNone/>
            </a:pPr>
            <a:r>
              <a:rPr sz="1020">
                <a:solidFill>
                  <a:srgbClr val="FFFFFF"/>
                </a:solidFill>
              </a:rPr>
              <a:t>• Verified Parental Consent required.</a:t>
            </a:r>
            <a:endParaRPr sz="1020"/>
          </a:p>
          <a:p xmlns:a="http://schemas.openxmlformats.org/drawingml/2006/main">
            <a:pPr marL="0" indent="0">
              <a:lnSpc>
                <a:spcPts val="2200"/>
              </a:lnSpc>
              <a:buNone/>
            </a:pPr>
            <a:r>
              <a:rPr sz="1020">
                <a:solidFill>
                  <a:srgbClr val="FFFFFF"/>
                </a:solidFill>
              </a:rPr>
              <a:t>• FERPA Compatible: Anonymized school exports.</a:t>
            </a:r>
            <a:endParaRPr sz="1020"/>
          </a:p>
          <a:p xmlns:a="http://schemas.openxmlformats.org/drawingml/2006/main">
            <a:pPr marL="0" indent="0">
              <a:lnSpc>
                <a:spcPts val="2200"/>
              </a:lnSpc>
              <a:buNone/>
            </a:pPr>
            <a:r>
              <a:rPr sz="1020">
                <a:solidFill>
                  <a:srgbClr val="FFFFFF"/>
                </a:solidFill>
              </a:rPr>
              <a:t>• Non-Clinical Boundary: Focus on routine adherence.</a:t>
            </a:r>
            <a:endParaRPr sz="1020"/>
          </a:p>
          <a:p xmlns:a="http://schemas.openxmlformats.org/drawingml/2006/main">
            <a:pPr marL="0" indent="0">
              <a:lnSpc>
                <a:spcPts val="2200"/>
              </a:lnSpc>
              <a:buNone/>
            </a:pPr>
            <a:r>
              <a:rPr sz="1020">
                <a:solidFill>
                  <a:srgbClr val="FFFFFF"/>
                </a:solidFill>
              </a:rPr>
              <a:t>• Zero Dark Patterns: No gacha loot boxes.</a:t>
            </a:r>
            <a:endParaRPr sz="102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97234B35-984C-4CCF-ADCB-E47977C68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3440" y="1234440"/>
            <a:ext cx="3913632" cy="3291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2700">
            <a:solidFill>
              <a:srgbClr val="334155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12EEE0A-E638-4809-8B3C-E86B4D7B9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64608" y="1444752"/>
            <a:ext cx="6858000" cy="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75" b="1">
                <a:solidFill>
                  <a:srgbClr val="06B6D4"/>
                </a:solidFill>
              </a:rPr>
              <a:t>Quantitative Gates</a:t>
            </a:r>
            <a:endParaRPr sz="1275"/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3CF1B873-C0FC-4027-8F99-13A135FBB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64608" y="1856232"/>
            <a:ext cx="3493008" cy="2404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020">
                <a:solidFill>
                  <a:srgbClr val="FFFFFF"/>
                </a:solidFill>
              </a:rPr>
              <a:t>• Day-1 Activation &gt; 65% (Green: Scale acquisition)</a:t>
            </a:r>
            <a:endParaRPr sz="1020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020">
                <a:solidFill>
                  <a:srgbClr val="FFFFFF"/>
                </a:solidFill>
              </a:rPr>
              <a:t>• Week-2 Retention &gt; 38% (Green: Roll out subs)</a:t>
            </a:r>
            <a:endParaRPr sz="1020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020">
                <a:solidFill>
                  <a:srgbClr val="FFFFFF"/>
                </a:solidFill>
              </a:rPr>
              <a:t>• Paid Conversion &gt; 4.2% (Green: Introduce annuals)</a:t>
            </a:r>
            <a:endParaRPr sz="1020"/>
          </a:p>
          <a:p xmlns:a="http://schemas.openxmlformats.org/drawingml/2006/main">
            <a:pPr marL="0" indent="0">
              <a:lnSpc>
                <a:spcPts val="2400"/>
              </a:lnSpc>
              <a:buNone/>
            </a:pPr>
            <a:r>
              <a:rPr sz="1020">
                <a:solidFill>
                  <a:srgbClr val="FFFFFF"/>
                </a:solidFill>
              </a:rPr>
              <a:t>• Caregiver NPS &gt; 55 (Green: Promote clinic tier)</a:t>
            </a:r>
            <a:endParaRPr sz="1020"/>
          </a:p>
        </p:txBody>
      </p:sp>
    </p:spTree>
    <p:extLst>
      <p:ext uri="{BB962C8B-B14F-4D97-AF65-F5344CB8AC3E}">
        <p14:creationId xmlns:p14="http://schemas.microsoft.com/office/powerpoint/2010/main" val="829645880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2026-08-20T02:54:04.3920000Z</dcterms:created>
  <dcterms:modified xsi:type="dcterms:W3CDTF">2026-08-20T02:54:04.3920000Z</dcterms:modified>
</coreProperties>
</file>